
<file path=[Content_Types].xml><?xml version="1.0" encoding="utf-8"?>
<Types xmlns="http://schemas.openxmlformats.org/package/2006/content-types">
  <Default Extension="bin" ContentType="image/png"/>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2" r:id="rId6"/>
    <p:sldMasterId id="2147483724" r:id="rId7"/>
    <p:sldMasterId id="2147483743" r:id="rId8"/>
    <p:sldMasterId id="2147483788" r:id="rId9"/>
  </p:sldMasterIdLst>
  <p:notesMasterIdLst>
    <p:notesMasterId r:id="rId20"/>
  </p:notesMasterIdLst>
  <p:sldIdLst>
    <p:sldId id="2142532379" r:id="rId10"/>
    <p:sldId id="2076137889" r:id="rId11"/>
    <p:sldId id="2142532389" r:id="rId12"/>
    <p:sldId id="2142532390" r:id="rId13"/>
    <p:sldId id="2142532391" r:id="rId14"/>
    <p:sldId id="2142532392" r:id="rId15"/>
    <p:sldId id="2142532393" r:id="rId16"/>
    <p:sldId id="256" r:id="rId17"/>
    <p:sldId id="260"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1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y Barnes" userId="7f482166c642ee4e" providerId="LiveId" clId="{3E545332-18B5-4F25-AD82-54001EDA07C3}"/>
    <pc:docChg chg="modSld">
      <pc:chgData name="Joey Barnes" userId="7f482166c642ee4e" providerId="LiveId" clId="{3E545332-18B5-4F25-AD82-54001EDA07C3}" dt="2021-09-08T13:30:31.900" v="0" actId="14100"/>
      <pc:docMkLst>
        <pc:docMk/>
      </pc:docMkLst>
      <pc:sldChg chg="modSp mod">
        <pc:chgData name="Joey Barnes" userId="7f482166c642ee4e" providerId="LiveId" clId="{3E545332-18B5-4F25-AD82-54001EDA07C3}" dt="2021-09-08T13:30:31.900" v="0" actId="14100"/>
        <pc:sldMkLst>
          <pc:docMk/>
          <pc:sldMk cId="4044188780" sldId="256"/>
        </pc:sldMkLst>
        <pc:spChg chg="mod">
          <ac:chgData name="Joey Barnes" userId="7f482166c642ee4e" providerId="LiveId" clId="{3E545332-18B5-4F25-AD82-54001EDA07C3}" dt="2021-09-08T13:30:31.900" v="0" actId="14100"/>
          <ac:spMkLst>
            <pc:docMk/>
            <pc:sldMk cId="4044188780" sldId="256"/>
            <ac:spMk id="7" creationId="{DF68B3D7-6A77-446B-9BE0-5761866275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C0521-8DA9-4E5B-BDF7-39313039DCA3}"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BA584-7682-4988-AC61-4D0C33719A40}" type="slidenum">
              <a:rPr lang="en-US" smtClean="0"/>
              <a:t>‹#›</a:t>
            </a:fld>
            <a:endParaRPr lang="en-US"/>
          </a:p>
        </p:txBody>
      </p:sp>
    </p:spTree>
    <p:extLst>
      <p:ext uri="{BB962C8B-B14F-4D97-AF65-F5344CB8AC3E}">
        <p14:creationId xmlns:p14="http://schemas.microsoft.com/office/powerpoint/2010/main" val="424251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9/8/2021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solidFill>
                  <a:schemeClr val="tx1"/>
                </a:solidFill>
              </a:rPr>
              <a:t>&lt;Key Point&gt;: </a:t>
            </a:r>
            <a:r>
              <a:rPr lang="en-US" sz="900">
                <a:solidFill>
                  <a:schemeClr val="tx1"/>
                </a:solidFill>
              </a:rPr>
              <a:t>Agenda </a:t>
            </a:r>
          </a:p>
          <a:p>
            <a:pPr marL="109189" lvl="1" indent="0">
              <a:buNone/>
            </a:pPr>
            <a:endParaRPr lang="en-US" sz="900">
              <a:solidFill>
                <a:schemeClr val="tx1"/>
              </a:solidFill>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Why is being well-architected important?</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Overview: Microsoft Azure Well-Architected Framework</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Overcoming workload quality inhibitors</a:t>
            </a:r>
            <a:endParaRPr lang="en-US" sz="900">
              <a:solidFill>
                <a:schemeClr val="tx1"/>
              </a:solidFill>
              <a:latin typeface="Segoe UI"/>
              <a:cs typeface="Segoe UI"/>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ea typeface="+mn-lt"/>
                <a:cs typeface="Segoe UI Light"/>
              </a:rPr>
              <a:t>Resources &amp; Amplification</a:t>
            </a:r>
            <a:endParaRPr lang="en-US" sz="900">
              <a:solidFill>
                <a:schemeClr val="tx1"/>
              </a:solidFill>
              <a:latin typeface="Segoe UI"/>
              <a:cs typeface="Segoe UI"/>
            </a:endParaRPr>
          </a:p>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&lt;Key point&gt; </a:t>
            </a:r>
            <a:r>
              <a:rPr lang="en-US" sz="1800" b="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&lt;Talking points&gt; </a:t>
            </a:r>
            <a:r>
              <a:rPr lang="en-US" sz="1800" b="0">
                <a:effectLst/>
                <a:latin typeface="Segoe UI" panose="020B0502040204020203" pitchFamily="34" charset="0"/>
                <a:ea typeface="Calibri" panose="020F0502020204030204" pitchFamily="34" charset="0"/>
                <a:cs typeface="Times New Roman" panose="02020603050405020304" pitchFamily="18" charset="0"/>
              </a:rPr>
              <a:t>Review the numbers on data points—focus on </a:t>
            </a:r>
            <a:r>
              <a:rPr lang="en-US" sz="1800" b="1">
                <a:effectLst/>
                <a:latin typeface="Segoe UI" panose="020B0502040204020203" pitchFamily="34" charset="0"/>
                <a:ea typeface="Calibri" panose="020F0502020204030204" pitchFamily="34" charset="0"/>
                <a:cs typeface="Times New Roman" panose="02020603050405020304" pitchFamily="18" charset="0"/>
              </a:rPr>
              <a:t>their impact to organizations and their customers.</a:t>
            </a: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&lt;Transition&gt; </a:t>
            </a:r>
            <a:r>
              <a:rPr lang="en-US" sz="1800" b="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solidFill>
                  <a:srgbClr val="000000"/>
                </a:solidFill>
                <a:latin typeface="Segoe Pro Display SemiLight"/>
              </a:rPr>
              <a:t>&lt;Key point&gt; </a:t>
            </a:r>
            <a:r>
              <a:rPr lang="en-US" sz="1800" b="0" i="0" u="none" strike="noStrike" baseline="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a:solidFill>
                <a:srgbClr val="000000"/>
              </a:solidFill>
              <a:latin typeface="Segoe Pro Display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i="0" u="none" strike="noStrike" kern="1200">
                <a:solidFill>
                  <a:schemeClr val="tx1"/>
                </a:solidFill>
                <a:effectLst/>
                <a:latin typeface="Segoe "/>
                <a:ea typeface="+mn-ea"/>
                <a:cs typeface="+mn-cs"/>
              </a:rPr>
              <a:t>&lt;Talking points&gt;</a:t>
            </a:r>
          </a:p>
          <a:p>
            <a:pPr algn="l"/>
            <a:r>
              <a:rPr lang="en-US" sz="1800" b="0" i="0" u="none" strike="noStrike" baseline="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a:solidFill>
                <a:srgbClr val="000000"/>
              </a:solidFill>
              <a:latin typeface="Segoe Pro Display SemiLight"/>
            </a:endParaRPr>
          </a:p>
          <a:p>
            <a:pPr algn="l"/>
            <a:r>
              <a:rPr lang="en-US" sz="1800" b="1" i="0" u="none" strike="noStrike" baseline="0">
                <a:solidFill>
                  <a:srgbClr val="000000"/>
                </a:solidFill>
                <a:latin typeface="Segoe Pro Display SemiLight"/>
              </a:rPr>
              <a:t>&lt;Transition&gt; </a:t>
            </a:r>
            <a:r>
              <a:rPr lang="en-US" sz="1800" b="0" i="0" u="none" strike="noStrike" baseline="0">
                <a:solidFill>
                  <a:srgbClr val="000000"/>
                </a:solidFill>
                <a:latin typeface="Segoe Pro Display SemiLight"/>
              </a:rPr>
              <a:t>We created the Microsoft Azure Well-Architected Framework for you—helping you with guidance from proper design and technical considerations, to operations efficiency and security.</a:t>
            </a:r>
            <a:endParaRPr lang="en-US" sz="1800" b="1"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9/8/2021 8:30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sz="1200">
              <a:latin typeface="Segoe"/>
            </a:endParaRPr>
          </a:p>
          <a:p>
            <a:pPr marL="0" indent="0">
              <a:buFontTx/>
              <a:buNone/>
            </a:pPr>
            <a:r>
              <a:rPr lang="en-US" sz="1200" b="1" i="0" u="none" strike="noStrike" kern="1200">
                <a:solidFill>
                  <a:schemeClr val="tx1"/>
                </a:solidFill>
                <a:effectLst/>
                <a:latin typeface="Segoe "/>
                <a:ea typeface="+mn-ea"/>
                <a:cs typeface="+mn-cs"/>
              </a:rPr>
              <a:t>Well-architected</a:t>
            </a:r>
            <a:r>
              <a:rPr lang="en-US" sz="1200" b="0" i="0" u="none" strike="noStrike" kern="120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a:solidFill>
                  <a:schemeClr val="tx1"/>
                </a:solidFill>
                <a:effectLst/>
                <a:latin typeface="Segoe "/>
                <a:ea typeface="+mn-ea"/>
                <a:cs typeface="+mn-cs"/>
              </a:rPr>
              <a:t>Operationalizes </a:t>
            </a:r>
            <a:r>
              <a:rPr lang="en-US" sz="120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a:solidFill>
                  <a:srgbClr val="50E6FF"/>
                </a:solidFill>
                <a:latin typeface="Segoe UI Semibold"/>
              </a:rPr>
              <a:t>Design</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build</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optimize</a:t>
            </a:r>
            <a:r>
              <a:rPr lang="en-US" sz="1200">
                <a:solidFill>
                  <a:schemeClr val="bg1"/>
                </a:solidFill>
                <a:latin typeface="Segoe UI" panose="020B0502040204020203" pitchFamily="34" charset="0"/>
                <a:cs typeface="Segoe UI" panose="020B0502040204020203" pitchFamily="34" charset="0"/>
              </a:rPr>
              <a:t> cloud solutions, using </a:t>
            </a:r>
            <a:r>
              <a:rPr lang="en-US" sz="1200" spc="-50">
                <a:solidFill>
                  <a:srgbClr val="50E6FF"/>
                </a:solidFill>
                <a:latin typeface="Segoe UI Semibold"/>
              </a:rPr>
              <a:t>architectural</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guidance</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assessments</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industry</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best</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practices.</a:t>
            </a:r>
          </a:p>
          <a:p>
            <a:pPr marL="0" indent="0">
              <a:buFont typeface="Wingdings" panose="05000000000000000000" pitchFamily="2" charset="2"/>
              <a:buNone/>
            </a:pPr>
            <a:endParaRPr lang="en-US" sz="1200">
              <a:solidFill>
                <a:schemeClr val="bg1"/>
              </a:solidFill>
              <a:highlight>
                <a:srgbClr val="000000"/>
              </a:highlight>
            </a:endParaRPr>
          </a:p>
          <a:p>
            <a:pPr marL="285750" indent="-285750">
              <a:buFont typeface="Wingdings" panose="05000000000000000000" pitchFamily="2" charset="2"/>
              <a:buChar char="§"/>
            </a:pPr>
            <a:r>
              <a:rPr lang="en-US" sz="1200" b="1" kern="1200">
                <a:solidFill>
                  <a:schemeClr val="tx1"/>
                </a:solidFill>
                <a:effectLst/>
                <a:latin typeface="+mn-lt"/>
                <a:ea typeface="+mn-ea"/>
                <a:cs typeface="+mn-cs"/>
              </a:rPr>
              <a:t>Cost-Optimization: </a:t>
            </a:r>
            <a:r>
              <a:rPr lang="en-US" sz="1200" b="0" kern="120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Operational Excellence: </a:t>
            </a:r>
            <a:r>
              <a:rPr lang="en-US" sz="1200" b="0" kern="120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Performance Efficiency: </a:t>
            </a:r>
            <a:r>
              <a:rPr lang="en-US" sz="1200" b="0" kern="120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Reliability: </a:t>
            </a:r>
            <a:r>
              <a:rPr lang="en-US" sz="1200" b="0" kern="120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Security: </a:t>
            </a:r>
            <a:r>
              <a:rPr lang="en-US" sz="1200" b="0" kern="120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Now you have some idea about the foundational principles, we will walk through some </a:t>
            </a:r>
            <a:r>
              <a:rPr lang="en-US" b="1">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a:solidFill>
                <a:schemeClr val="tx1"/>
              </a:solidFill>
              <a:effectLst/>
              <a:latin typeface="Segoe "/>
              <a:ea typeface="+mn-ea"/>
              <a:cs typeface="+mn-cs"/>
            </a:endParaRP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9/8/2021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9/8/2021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9/8/2021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5" Type="http://schemas.openxmlformats.org/officeDocument/2006/relationships/image" Target="../media/image42.emf"/><Relationship Id="rId4" Type="http://schemas.openxmlformats.org/officeDocument/2006/relationships/image" Target="../media/image41.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7.jpe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33D9-CBD0-4129-AD31-9E911B4A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906C10-64AE-46B4-AA71-EED019C00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6D60E-B546-4547-8F32-1BC06FE8528F}"/>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5" name="Footer Placeholder 4">
            <a:extLst>
              <a:ext uri="{FF2B5EF4-FFF2-40B4-BE49-F238E27FC236}">
                <a16:creationId xmlns:a16="http://schemas.microsoft.com/office/drawing/2014/main" id="{2313CBB3-EDB8-4F93-8650-B36C52B5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BEA7-0271-4CD7-878E-7624312C1A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705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71DF-9AF0-4AD0-802C-5AEEF649D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C661F-C53A-4B6F-877D-4CC57FEC8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F86D5-1688-4CAA-BCC6-07FB104FB9C1}"/>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5" name="Footer Placeholder 4">
            <a:extLst>
              <a:ext uri="{FF2B5EF4-FFF2-40B4-BE49-F238E27FC236}">
                <a16:creationId xmlns:a16="http://schemas.microsoft.com/office/drawing/2014/main" id="{AB19360A-6FFC-472E-9F51-D9F538AA1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7CB84-CBBC-4232-A23F-6B37349B0E3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26215712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9865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88311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547639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1997917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028986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580696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92768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396539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losing slid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1059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949604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03DBC-43F0-4BA7-938F-354A5E35A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37367E-F059-4AD2-9C02-22540C8DF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BD96C-C1BE-4EE8-BFE1-AD7C223A88B8}"/>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5" name="Footer Placeholder 4">
            <a:extLst>
              <a:ext uri="{FF2B5EF4-FFF2-40B4-BE49-F238E27FC236}">
                <a16:creationId xmlns:a16="http://schemas.microsoft.com/office/drawing/2014/main" id="{DFF9DDE0-EF29-455E-A0C6-C924B550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5DA0A-BC6F-4F8A-96AF-CB6929C1C2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0974919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670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9/8/2021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572972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9/8/2021</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2478623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1160423"/>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642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338590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738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3577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50299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135587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57095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87651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624059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644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05928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790840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158611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5989117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6082528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36445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6805065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95218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836936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400675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6388952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212023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409167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5345522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4641456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745226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7365145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507186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4641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289985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801354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173714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89862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0037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079291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97280392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243101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422128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361872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984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652021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5570785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3963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86096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28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43412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52887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5755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A51-174E-403D-BDFA-FAEDB911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3D310-5580-49DD-AAAF-69177A3340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1256-EB7D-4235-AF60-E18AA7BEEC4D}"/>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5" name="Footer Placeholder 4">
            <a:extLst>
              <a:ext uri="{FF2B5EF4-FFF2-40B4-BE49-F238E27FC236}">
                <a16:creationId xmlns:a16="http://schemas.microsoft.com/office/drawing/2014/main" id="{B1FD687B-0407-4670-8932-B6387777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71D3-B9E2-41F2-B0ED-CB3868051DE6}"/>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10694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88137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51246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65207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100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277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77145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7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4211443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1633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834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5F22-6841-4CEC-8098-14928A196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600E3-3686-462C-8855-3F2B851B2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749AC-9E84-45D7-8608-4947262B432E}"/>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5" name="Footer Placeholder 4">
            <a:extLst>
              <a:ext uri="{FF2B5EF4-FFF2-40B4-BE49-F238E27FC236}">
                <a16:creationId xmlns:a16="http://schemas.microsoft.com/office/drawing/2014/main" id="{8659BA67-626C-4D85-B93D-F1BA79ED7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0458E-2B0B-4273-A4DA-A58054E9793A}"/>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52473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15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638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01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57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56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375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3577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064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7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8B55-8614-434B-8DF6-059633113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E9584-261B-4D29-B03C-FA6BED7511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EF5A3-29DF-4975-ADE6-0DD0AFCF1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416C6-612C-45AF-9F03-A2742CA531D4}"/>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6" name="Footer Placeholder 5">
            <a:extLst>
              <a:ext uri="{FF2B5EF4-FFF2-40B4-BE49-F238E27FC236}">
                <a16:creationId xmlns:a16="http://schemas.microsoft.com/office/drawing/2014/main" id="{F533ABFE-8023-4CF9-8AA1-FD135B57E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3BFA5-CA06-410A-8041-0C6468F582F3}"/>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533227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3972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7725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0175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2831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0793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6796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24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68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346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003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120E-F889-465B-BE44-2D931AF85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04378-D1F7-4BB2-B622-E5F90E914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2E101-A00B-494F-8D8A-451A993267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C887C-213F-48E1-A068-897C2F522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FDABF5-732B-4405-8EB6-191B8BB268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8769BB-6895-4408-9CED-639EEBE09411}"/>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8" name="Footer Placeholder 7">
            <a:extLst>
              <a:ext uri="{FF2B5EF4-FFF2-40B4-BE49-F238E27FC236}">
                <a16:creationId xmlns:a16="http://schemas.microsoft.com/office/drawing/2014/main" id="{15DB67BB-9444-452F-9B15-43421516E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0B87F-6E76-48F2-8A8F-506BF813FBCF}"/>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360240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6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6644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085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86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12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0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420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9247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90038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9/8/2021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4884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4989-CBE1-422D-8214-C6C4015703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E8391-9A35-459A-8CB9-82022C673083}"/>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4" name="Footer Placeholder 3">
            <a:extLst>
              <a:ext uri="{FF2B5EF4-FFF2-40B4-BE49-F238E27FC236}">
                <a16:creationId xmlns:a16="http://schemas.microsoft.com/office/drawing/2014/main" id="{815A3406-CAE4-4BE5-AA69-BB4895961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107E7-F3F9-4610-A90E-D98C6916ED87}"/>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493606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46045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26866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00829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378046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26019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25009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49145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532581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362628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21534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E8D3-2FD7-4975-A1FC-B2EB048541BA}"/>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3" name="Footer Placeholder 2">
            <a:extLst>
              <a:ext uri="{FF2B5EF4-FFF2-40B4-BE49-F238E27FC236}">
                <a16:creationId xmlns:a16="http://schemas.microsoft.com/office/drawing/2014/main" id="{A4AAEDB6-4567-42B8-B06B-7FC999F36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792AA-CA14-4882-8724-DF48B3FB992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422761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7071116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09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20150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371104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52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9472115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097143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548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02710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71247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00F1-796B-4F5C-93D7-3009862BE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011E-4495-40F9-8E1D-F8B07E412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0CDEC-FCFA-4F33-B687-DD864F3F4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C6BA5-478F-4CF2-A822-2B99782CCC59}"/>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6" name="Footer Placeholder 5">
            <a:extLst>
              <a:ext uri="{FF2B5EF4-FFF2-40B4-BE49-F238E27FC236}">
                <a16:creationId xmlns:a16="http://schemas.microsoft.com/office/drawing/2014/main" id="{FD052562-8665-42C0-BE23-BD5D3AC42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9FED4-64A6-42FC-84E5-BF8E6546A95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7218489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716828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1484467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248726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363743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54856171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736893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6447498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05280392"/>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120903898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056803071"/>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F925-04C9-4E56-82FC-CC7AC0F73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2EDB0E-6CEB-4CE9-A3B9-77C1F00E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0D832-38C5-4AB5-92E4-3742BE0D8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5A33-3321-4FB6-BB57-86F71F7FE702}"/>
              </a:ext>
            </a:extLst>
          </p:cNvPr>
          <p:cNvSpPr>
            <a:spLocks noGrp="1"/>
          </p:cNvSpPr>
          <p:nvPr>
            <p:ph type="dt" sz="half" idx="10"/>
          </p:nvPr>
        </p:nvSpPr>
        <p:spPr/>
        <p:txBody>
          <a:bodyPr/>
          <a:lstStyle/>
          <a:p>
            <a:fld id="{329C081E-9B66-4AF8-A649-B70F0DB58386}" type="datetimeFigureOut">
              <a:rPr lang="en-US" smtClean="0"/>
              <a:t>9/8/2021</a:t>
            </a:fld>
            <a:endParaRPr lang="en-US"/>
          </a:p>
        </p:txBody>
      </p:sp>
      <p:sp>
        <p:nvSpPr>
          <p:cNvPr id="6" name="Footer Placeholder 5">
            <a:extLst>
              <a:ext uri="{FF2B5EF4-FFF2-40B4-BE49-F238E27FC236}">
                <a16:creationId xmlns:a16="http://schemas.microsoft.com/office/drawing/2014/main" id="{15E263F4-0368-4AD3-A466-12C0BAFE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B7E24-9F62-4A74-8226-7D3B59D3CD3C}"/>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22712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249127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7781102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407248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349268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844825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81832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611099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621959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3516684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7984894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image" Target="../media/image3.emf"/><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theme" Target="../theme/theme4.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theme" Target="../theme/theme5.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image" Target="../media/image12.png"/><Relationship Id="rId20" Type="http://schemas.openxmlformats.org/officeDocument/2006/relationships/slideLayout" Target="../slideLayouts/slideLayout97.xml"/><Relationship Id="rId41"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image" Target="../media/image12.png"/><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theme" Target="../theme/theme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8"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88B61-F3D3-4C1A-B77F-8EE5445D6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E67BD7-3602-499A-91C1-3F30D8F56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39313-CE5E-400B-8A61-852B72DDE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C081E-9B66-4AF8-A649-B70F0DB58386}" type="datetimeFigureOut">
              <a:rPr lang="en-US" smtClean="0"/>
              <a:t>9/8/2021</a:t>
            </a:fld>
            <a:endParaRPr lang="en-US"/>
          </a:p>
        </p:txBody>
      </p:sp>
      <p:sp>
        <p:nvSpPr>
          <p:cNvPr id="5" name="Footer Placeholder 4">
            <a:extLst>
              <a:ext uri="{FF2B5EF4-FFF2-40B4-BE49-F238E27FC236}">
                <a16:creationId xmlns:a16="http://schemas.microsoft.com/office/drawing/2014/main" id="{8D5C2582-A9B7-44C8-8584-2BD00F97D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390BBA-39AC-44CA-9933-89EE0FE7F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656A0-9C83-4D20-9FEF-7ABAD3B2106F}" type="slidenum">
              <a:rPr lang="en-US" smtClean="0"/>
              <a:t>‹#›</a:t>
            </a:fld>
            <a:endParaRPr lang="en-US"/>
          </a:p>
        </p:txBody>
      </p:sp>
    </p:spTree>
    <p:extLst>
      <p:ext uri="{BB962C8B-B14F-4D97-AF65-F5344CB8AC3E}">
        <p14:creationId xmlns:p14="http://schemas.microsoft.com/office/powerpoint/2010/main" val="210180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9633967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285872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1803284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4812872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98101076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4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notesSlide" Target="../notesSlides/notesSlide4.xml"/><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slideLayout" Target="../slideLayouts/slideLayout111.xml"/><Relationship Id="rId1" Type="http://schemas.openxmlformats.org/officeDocument/2006/relationships/tags" Target="../tags/tag1.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2.xml"/><Relationship Id="rId1" Type="http://schemas.openxmlformats.org/officeDocument/2006/relationships/tags" Target="../tags/tag2.xml"/><Relationship Id="rId5" Type="http://schemas.openxmlformats.org/officeDocument/2006/relationships/image" Target="../media/image57.png"/><Relationship Id="rId4" Type="http://schemas.openxmlformats.org/officeDocument/2006/relationships/hyperlink" Target="https://aka.ms/wellarchitecture/framework"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3.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4.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50024" y="1775364"/>
            <a:ext cx="10854270" cy="1793104"/>
          </a:xfrm>
        </p:spPr>
        <p:txBody>
          <a:bodyPr/>
          <a:lstStyle/>
          <a:p>
            <a:r>
              <a:rPr lang="en-US" sz="3600">
                <a:solidFill>
                  <a:srgbClr val="0070C0"/>
                </a:solidFill>
                <a:cs typeface="Aharoni" panose="020B0604020202020204" pitchFamily="2" charset="-79"/>
              </a:rPr>
              <a:t>Microsoft</a:t>
            </a:r>
            <a:r>
              <a:rPr lang="en-US" sz="4000" spc="-147">
                <a:solidFill>
                  <a:srgbClr val="44C4D9"/>
                </a:solidFill>
                <a:latin typeface="Segoe UI Semibold" panose="020B0702040204020203" pitchFamily="34" charset="0"/>
                <a:cs typeface="Segoe UI Semibold" panose="020B0702040204020203" pitchFamily="34" charset="0"/>
              </a:rPr>
              <a:t> </a:t>
            </a:r>
            <a:r>
              <a:rPr lang="en-US" sz="3600">
                <a:solidFill>
                  <a:srgbClr val="0070C0"/>
                </a:solidFill>
                <a:cs typeface="Aharoni" panose="020B0604020202020204" pitchFamily="2" charset="-79"/>
              </a:rPr>
              <a:t>Azure</a:t>
            </a:r>
            <a:r>
              <a:rPr lang="en-US" sz="3600" spc="-147">
                <a:solidFill>
                  <a:srgbClr val="44C4D9"/>
                </a:solidFill>
                <a:latin typeface="Segoe UI Semibold" panose="020B0702040204020203" pitchFamily="34" charset="0"/>
                <a:cs typeface="Segoe UI Semibold" panose="020B0702040204020203" pitchFamily="34" charset="0"/>
              </a:rPr>
              <a:t> </a:t>
            </a:r>
            <a:r>
              <a:rPr lang="en-US" sz="3600" spc="-147">
                <a:solidFill>
                  <a:schemeClr val="bg1"/>
                </a:solidFill>
                <a:latin typeface="Segoe UI Semibold" panose="020B0702040204020203" pitchFamily="34" charset="0"/>
                <a:cs typeface="Segoe UI Semibold" panose="020B0702040204020203" pitchFamily="34" charset="0"/>
              </a:rPr>
              <a:t>Well-Architected Framework</a:t>
            </a:r>
            <a:endParaRPr lang="en-US" sz="3400" b="1">
              <a:solidFill>
                <a:srgbClr val="0070C0"/>
              </a:solidFill>
              <a:latin typeface="Segoe UI Semilight" panose="020B0402040204020203" pitchFamily="34" charset="0"/>
              <a:cs typeface="Segoe UI Semilight" panose="020B0402040204020203" pitchFamily="34" charset="0"/>
            </a:endParaRPr>
          </a:p>
        </p:txBody>
      </p:sp>
      <p:sp>
        <p:nvSpPr>
          <p:cNvPr id="6" name="Text Placeholder 5">
            <a:extLst>
              <a:ext uri="{FF2B5EF4-FFF2-40B4-BE49-F238E27FC236}">
                <a16:creationId xmlns:a16="http://schemas.microsoft.com/office/drawing/2014/main" id="{ABA12F99-4DE6-42BB-BAC0-32965280D26D}"/>
              </a:ext>
            </a:extLst>
          </p:cNvPr>
          <p:cNvSpPr>
            <a:spLocks noGrp="1"/>
          </p:cNvSpPr>
          <p:nvPr>
            <p:ph type="body" sz="quarter" idx="15"/>
          </p:nvPr>
        </p:nvSpPr>
        <p:spPr>
          <a:xfrm>
            <a:off x="442466" y="4350114"/>
            <a:ext cx="9602819" cy="1253732"/>
          </a:xfrm>
        </p:spPr>
        <p:txBody>
          <a:bodyPr>
            <a:normAutofit/>
          </a:bodyPr>
          <a:lstStyle/>
          <a:p>
            <a:pPr marL="0" indent="0">
              <a:spcBef>
                <a:spcPts val="0"/>
              </a:spcBef>
              <a:buNone/>
            </a:pPr>
            <a:r>
              <a:rPr lang="en-US" sz="2400">
                <a:latin typeface="Segoe UI Semilight" panose="020B0402040204020203" pitchFamily="34" charset="0"/>
                <a:cs typeface="Segoe UI Semilight" panose="020B0402040204020203" pitchFamily="34" charset="0"/>
              </a:rPr>
              <a:t>[Name]</a:t>
            </a:r>
          </a:p>
          <a:p>
            <a:pPr marL="0" indent="0">
              <a:spcBef>
                <a:spcPts val="0"/>
              </a:spcBef>
              <a:buNone/>
            </a:pPr>
            <a:r>
              <a:rPr lang="en-US">
                <a:latin typeface="Segoe UI Semilight" panose="020B0402040204020203" pitchFamily="34" charset="0"/>
                <a:cs typeface="Segoe UI Semilight" panose="020B0402040204020203" pitchFamily="34" charset="0"/>
              </a:rPr>
              <a:t>[Title]</a:t>
            </a:r>
          </a:p>
          <a:p>
            <a:pPr marL="0" indent="0">
              <a:spcBef>
                <a:spcPts val="0"/>
              </a:spcBef>
              <a:buNone/>
            </a:pPr>
            <a:r>
              <a:rPr lang="en-US">
                <a:latin typeface="Segoe UI Semilight" panose="020B0402040204020203" pitchFamily="34" charset="0"/>
                <a:cs typeface="Segoe UI Semilight" panose="020B0402040204020203" pitchFamily="34" charset="0"/>
              </a:rPr>
              <a:t>[Organization Name]</a:t>
            </a:r>
          </a:p>
        </p:txBody>
      </p:sp>
    </p:spTree>
    <p:extLst>
      <p:ext uri="{BB962C8B-B14F-4D97-AF65-F5344CB8AC3E}">
        <p14:creationId xmlns:p14="http://schemas.microsoft.com/office/powerpoint/2010/main" val="1452590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1015663"/>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a:t>
            </a:r>
            <a:r>
              <a:rPr lang="en-US" sz="2400" b="1" dirty="0" err="1">
                <a:latin typeface="Segoe UI" panose="020B0502040204020203" pitchFamily="34" charset="0"/>
                <a:cs typeface="Segoe UI" panose="020B0502040204020203" pitchFamily="34" charset="0"/>
              </a:rPr>
              <a:t>Domain_Title</a:t>
            </a:r>
            <a:r>
              <a:rPr lang="en-US" sz="2400" b="1" dirty="0">
                <a:latin typeface="Segoe UI" panose="020B0502040204020203" pitchFamily="34" charset="0"/>
                <a:cs typeface="Segoe UI" panose="020B0502040204020203" pitchFamily="34" charset="0"/>
              </a:rPr>
              <a:t>]</a:t>
            </a:r>
            <a:br>
              <a:rPr lang="en-US" dirty="0"/>
            </a:br>
            <a:br>
              <a:rPr lang="en-US" dirty="0"/>
            </a:b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[Sc]</a:t>
            </a: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Domain_Description</a:t>
            </a:r>
            <a:r>
              <a:rPr lang="en-US" sz="1200" dirty="0">
                <a:latin typeface="Segoe UI" panose="020B0502040204020203" pitchFamily="34" charset="0"/>
                <a:cs typeface="Segoe UI" panose="020B0502040204020203" pitchFamily="34" charset="0"/>
              </a:rPr>
              <a:t>]</a:t>
            </a: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dirty="0">
                <a:latin typeface="Segoe UI" panose="020B0502040204020203" pitchFamily="34" charset="0"/>
                <a:cs typeface="Segoe UI" panose="020B0502040204020203" pitchFamily="34" charset="0"/>
              </a:rPr>
              <a:t>Top X out of Y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[Placeholder_Text_1]</a:t>
            </a:r>
          </a:p>
        </p:txBody>
      </p:sp>
    </p:spTree>
    <p:extLst>
      <p:ext uri="{BB962C8B-B14F-4D97-AF65-F5344CB8AC3E}">
        <p14:creationId xmlns:p14="http://schemas.microsoft.com/office/powerpoint/2010/main" val="412051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4FE7FF"/>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915100" y="1714814"/>
            <a:ext cx="10285914" cy="4893647"/>
          </a:xfrm>
          <a:prstGeom prst="rect">
            <a:avLst/>
          </a:prstGeom>
          <a:noFill/>
        </p:spPr>
        <p:txBody>
          <a:bodyPr wrap="square" lIns="91440" tIns="45720" rIns="91440" bIns="45720" rtlCol="0" anchor="t">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Why is being Well-Architected important?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Overview: Microsoft Azure Well-Architected</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Overcoming workload quality inhibitors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Pillar Overviews: Cost Optimization, Operational Excellence, Performance Efficiency, Security</a:t>
            </a:r>
            <a:endParaRPr kumimoji="0" lang="en-US" sz="24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lt"/>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a:rPr>
              <a:t>How to get started with the Well-Architecture Framework</a:t>
            </a: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Light"/>
              </a:rPr>
              <a:t>Resources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w="3175">
                  <a:noFill/>
                </a:ln>
                <a:solidFill>
                  <a:srgbClr val="50E6FF"/>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dirty="0">
                <a:solidFill>
                  <a:schemeClr val="bg1"/>
                </a:solidFill>
                <a:cs typeface="Segoe UI"/>
              </a:rPr>
              <a:t>Run </a:t>
            </a:r>
            <a:r>
              <a:rPr lang="en-US" sz="3400" dirty="0">
                <a:solidFill>
                  <a:schemeClr val="accent5"/>
                </a:solidFill>
                <a:cs typeface="Segoe UI"/>
              </a:rPr>
              <a:t>Well-Architected</a:t>
            </a:r>
            <a:r>
              <a:rPr lang="en-US" sz="3400" dirty="0">
                <a:solidFill>
                  <a:schemeClr val="bg1"/>
                </a:solidFill>
                <a:cs typeface="Segoe UI"/>
              </a:rPr>
              <a:t> cloud workloads</a:t>
            </a:r>
            <a:r>
              <a:rPr lang="en-US" sz="3400" dirty="0">
                <a:solidFill>
                  <a:schemeClr val="bg1"/>
                </a:solidFill>
                <a:cs typeface="+mn-cs"/>
              </a:rPr>
              <a:t>—</a:t>
            </a:r>
            <a:br>
              <a:rPr lang="en-US" sz="3400" dirty="0"/>
            </a:br>
            <a:r>
              <a:rPr lang="en-US" sz="3400" dirty="0">
                <a:solidFill>
                  <a:schemeClr val="bg1"/>
                </a:solidFill>
                <a:cs typeface="Segoe UI"/>
              </a:rPr>
              <a:t>to </a:t>
            </a:r>
            <a:r>
              <a:rPr lang="en-US" sz="3400" dirty="0">
                <a:solidFill>
                  <a:schemeClr val="accent5"/>
                </a:solidFill>
                <a:cs typeface="Segoe UI"/>
              </a:rPr>
              <a:t>create business value</a:t>
            </a: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actions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dirty="0">
                <a:solidFill>
                  <a:schemeClr val="bg2"/>
                </a:solidFill>
                <a:latin typeface="+mn-lt"/>
              </a:rPr>
              <a:t>Manage budget</a:t>
            </a:r>
          </a:p>
          <a:p>
            <a:pPr marL="342900" indent="-342900">
              <a:buClr>
                <a:schemeClr val="bg1"/>
              </a:buClr>
              <a:buFont typeface="Wingdings" panose="05000000000000000000" pitchFamily="2" charset="2"/>
              <a:buChar char="§"/>
            </a:pPr>
            <a:r>
              <a:rPr lang="en-US" sz="2400" dirty="0">
                <a:solidFill>
                  <a:schemeClr val="bg2"/>
                </a:solidFill>
                <a:latin typeface="+mn-lt"/>
              </a:rPr>
              <a:t>Improve workloads security </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Increase incident response</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Streamline internal processes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Find costly mistakes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Enhance workload performance</a:t>
            </a:r>
            <a:endParaRPr lang="en-US" sz="2400" dirty="0">
              <a:solidFill>
                <a:schemeClr val="bg2"/>
              </a:solidFill>
              <a:latin typeface="+mn-lt"/>
              <a:cs typeface="Segoe UI"/>
            </a:endParaRP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consequences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Broken</a:t>
            </a:r>
            <a:r>
              <a:rPr kumimoji="0" lang="en-US" sz="2400" b="0" i="0" u="none" strike="noStrike" kern="1200" cap="none" spc="0" normalizeH="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0" name="Group 59">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62" name="Group 61">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448657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205175" y="5759379"/>
          <a:ext cx="11018520" cy="4572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9" name="Group 8">
            <a:extLst>
              <a:ext uri="{FF2B5EF4-FFF2-40B4-BE49-F238E27FC236}">
                <a16:creationId xmlns:a16="http://schemas.microsoft.com/office/drawing/2014/main" id="{0BA82815-52C6-4CA4-A12B-6BEE0C4A0FFD}"/>
              </a:ext>
            </a:extLst>
          </p:cNvPr>
          <p:cNvGrpSpPr/>
          <p:nvPr/>
        </p:nvGrpSpPr>
        <p:grpSpPr>
          <a:xfrm>
            <a:off x="679188" y="1609031"/>
            <a:ext cx="2103120" cy="3968103"/>
            <a:chOff x="679188" y="1609031"/>
            <a:chExt cx="2103120" cy="3968103"/>
          </a:xfrm>
        </p:grpSpPr>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gr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grpSp>
        <p:nvGrpSpPr>
          <p:cNvPr id="78" name="Group 34">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870CABC-F3AF-4ED2-804E-35F826E41CF2}"/>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6" name="Group 4">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407489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687A98EE-82C3-440B-830D-7DA33A1674D0}"/>
              </a:ext>
            </a:extLst>
          </p:cNvPr>
          <p:cNvGrpSpPr/>
          <p:nvPr/>
        </p:nvGrpSpPr>
        <p:grpSpPr>
          <a:xfrm>
            <a:off x="568929" y="1609031"/>
            <a:ext cx="2103120" cy="3865361"/>
            <a:chOff x="568929" y="1609031"/>
            <a:chExt cx="2103120" cy="3865361"/>
          </a:xfrm>
        </p:grpSpPr>
        <p:sp>
          <p:nvSpPr>
            <p:cNvPr id="34" name="TextBox 33">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gr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grpSp>
        <p:nvGrpSpPr>
          <p:cNvPr id="13" name="Group 12">
            <a:extLst>
              <a:ext uri="{FF2B5EF4-FFF2-40B4-BE49-F238E27FC236}">
                <a16:creationId xmlns:a16="http://schemas.microsoft.com/office/drawing/2014/main" id="{2107032E-BE09-4A48-A933-1507E6D15A85}"/>
              </a:ext>
            </a:extLst>
          </p:cNvPr>
          <p:cNvGrpSpPr/>
          <p:nvPr/>
        </p:nvGrpSpPr>
        <p:grpSpPr>
          <a:xfrm>
            <a:off x="9556919" y="1609031"/>
            <a:ext cx="2103120" cy="4604025"/>
            <a:chOff x="9556919" y="1609031"/>
            <a:chExt cx="2103120" cy="4604025"/>
          </a:xfrm>
        </p:grpSpPr>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grpSp>
      <p:grpSp>
        <p:nvGrpSpPr>
          <p:cNvPr id="96" name="Group 34">
            <a:extLst>
              <a:ext uri="{FF2B5EF4-FFF2-40B4-BE49-F238E27FC236}">
                <a16:creationId xmlns:a16="http://schemas.microsoft.com/office/drawing/2014/main" id="{800C0658-C288-454B-ADBB-ED48FDB5DCF4}"/>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2409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8" y="3463602"/>
            <a:ext cx="5779833"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a:t>
            </a:r>
            <a:r>
              <a:rPr lang="en-US" sz="4000" dirty="0" err="1">
                <a:latin typeface="Segoe UI" panose="020B0502040204020203" pitchFamily="34" charset="0"/>
                <a:cs typeface="Segoe UI" panose="020B0502040204020203" pitchFamily="34" charset="0"/>
              </a:rPr>
              <a:t>WAF_Pillar_Name</a:t>
            </a:r>
            <a:r>
              <a:rPr lang="en-US" sz="4000" dirty="0">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Report Generated On: [</a:t>
            </a:r>
            <a:r>
              <a:rPr lang="en-US" dirty="0" err="1">
                <a:latin typeface="Segoe UI" panose="020B0502040204020203" pitchFamily="34" charset="0"/>
                <a:cs typeface="Segoe UI" panose="020B0502040204020203" pitchFamily="34" charset="0"/>
              </a:rPr>
              <a:t>Report_Date</a:t>
            </a:r>
            <a:r>
              <a:rPr lang="en-US"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04418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pic>
        <p:nvPicPr>
          <p:cNvPr id="6" name="Content Placeholder 5">
            <a:extLst>
              <a:ext uri="{FF2B5EF4-FFF2-40B4-BE49-F238E27FC236}">
                <a16:creationId xmlns:a16="http://schemas.microsoft.com/office/drawing/2014/main" id="{383AD9B0-33A9-4B75-AA70-F16F7BFA8C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85797" y="3060032"/>
            <a:ext cx="3397289" cy="531419"/>
          </a:xfrm>
        </p:spPr>
      </p:pic>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[Sc]</a:t>
            </a: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Pillar_Maturity_Description</a:t>
            </a:r>
            <a:r>
              <a:rPr lang="en-US" sz="12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[S1]</a:t>
            </a: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[Domain_1]</a:t>
            </a: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[S2]</a:t>
            </a: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Domain_2]</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[S3]</a:t>
            </a: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[Domain_3]</a:t>
            </a: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[S4]</a:t>
            </a: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[Domain_4]</a:t>
            </a: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[S5]</a:t>
            </a: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[Domain_5]</a:t>
            </a: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[S6]</a:t>
            </a: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Domain_6]</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[S7]</a:t>
            </a: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Domain_7]</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
        <p:nvSpPr>
          <p:cNvPr id="12" name="TextBox 11">
            <a:extLst>
              <a:ext uri="{FF2B5EF4-FFF2-40B4-BE49-F238E27FC236}">
                <a16:creationId xmlns:a16="http://schemas.microsoft.com/office/drawing/2014/main" id="{BF878C93-8775-4329-AC41-FB6E5F1F9E5D}"/>
              </a:ext>
            </a:extLst>
          </p:cNvPr>
          <p:cNvSpPr txBox="1"/>
          <p:nvPr/>
        </p:nvSpPr>
        <p:spPr>
          <a:xfrm>
            <a:off x="5379784" y="5820784"/>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[S8]</a:t>
            </a:r>
          </a:p>
        </p:txBody>
      </p:sp>
      <p:sp>
        <p:nvSpPr>
          <p:cNvPr id="13" name="TextBox 12">
            <a:extLst>
              <a:ext uri="{FF2B5EF4-FFF2-40B4-BE49-F238E27FC236}">
                <a16:creationId xmlns:a16="http://schemas.microsoft.com/office/drawing/2014/main" id="{DEACA864-3795-4B65-93F0-66CF1A79BB5F}"/>
              </a:ext>
            </a:extLst>
          </p:cNvPr>
          <p:cNvSpPr txBox="1"/>
          <p:nvPr/>
        </p:nvSpPr>
        <p:spPr>
          <a:xfrm>
            <a:off x="6038856" y="5815969"/>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Domain_8]</a:t>
            </a:r>
            <a:endParaRPr lang="en-US" dirty="0">
              <a:latin typeface="Segoe UI" panose="020B0502040204020203" pitchFamily="34" charset="0"/>
              <a:cs typeface="Segoe UI" panose="020B0502040204020203" pitchFamily="34" charset="0"/>
            </a:endParaRPr>
          </a:p>
        </p:txBody>
      </p:sp>
      <p:pic>
        <p:nvPicPr>
          <p:cNvPr id="14" name="Picture 13" descr="AltText:FocusAreaScore0">
            <a:extLst>
              <a:ext uri="{FF2B5EF4-FFF2-40B4-BE49-F238E27FC236}">
                <a16:creationId xmlns:a16="http://schemas.microsoft.com/office/drawing/2014/main" id="{296B9A7F-40EE-4F45-9BD3-33136A53C4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855324"/>
            <a:ext cx="448073" cy="340281"/>
          </a:xfrm>
          <a:prstGeom prst="rect">
            <a:avLst/>
          </a:prstGeom>
        </p:spPr>
      </p:pic>
    </p:spTree>
    <p:extLst>
      <p:ext uri="{BB962C8B-B14F-4D97-AF65-F5344CB8AC3E}">
        <p14:creationId xmlns:p14="http://schemas.microsoft.com/office/powerpoint/2010/main" val="27842420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4.8|21.4|2.3|0.5|0.5|0.4"/>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ead_x0020_Signoff xmlns="cea7764e-6bf9-427d-be15-e74097e0a61c">false</Lead_x0020_Signoff>
    <Title_x0020_URL xmlns="cea7764e-6bf9-427d-be15-e74097e0a61c">
      <Url xsi:nil="true"/>
      <Description xsi:nil="true"/>
    </Title_x0020_URL>
    <Title_x0020_ID xmlns="cea7764e-6bf9-427d-be15-e74097e0a61c" xsi:nil="true"/>
    <Sign_x002d_off_x0020_status xmlns="cea7764e-6bf9-427d-be15-e74097e0a61c" xsi:nil="true"/>
    <_ip_UnifiedCompliancePolicyUIAction xmlns="http://schemas.microsoft.com/sharepoint/v3" xsi:nil="true"/>
    <Comments xmlns="cea7764e-6bf9-427d-be15-e74097e0a61c" xsi:nil="true"/>
    <_ip_UnifiedCompliancePolicyProperties xmlns="http://schemas.microsoft.com/sharepoint/v3" xsi:nil="true"/>
    <_Flow_SignoffStatus xmlns="cea7764e-6bf9-427d-be15-e74097e0a61c" xsi:nil="true"/>
    <Mail_x0020_Sent xmlns="cea7764e-6bf9-427d-be15-e74097e0a61c">false</Mail_x0020_S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3" ma:contentTypeDescription="Create a new document." ma:contentTypeScope="" ma:versionID="25e0202e920ae1caa2ed48d7e06d7f07">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72871e016597b6247a6da5776c2b5398"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element name="MediaLengthInSeconds" ma:index="2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B9193D-5D51-49BB-AAA1-3AC2D0225BCF}">
  <ds:schemaRefs>
    <ds:schemaRef ds:uri="http://schemas.microsoft.com/office/2006/metadata/properties"/>
    <ds:schemaRef ds:uri="http://schemas.microsoft.com/office/infopath/2007/PartnerControls"/>
    <ds:schemaRef ds:uri="cea7764e-6bf9-427d-be15-e74097e0a61c"/>
    <ds:schemaRef ds:uri="http://schemas.microsoft.com/sharepoint/v3"/>
  </ds:schemaRefs>
</ds:datastoreItem>
</file>

<file path=customXml/itemProps2.xml><?xml version="1.0" encoding="utf-8"?>
<ds:datastoreItem xmlns:ds="http://schemas.openxmlformats.org/officeDocument/2006/customXml" ds:itemID="{20BF7F7D-64C2-49DA-99D8-03059C19A68C}">
  <ds:schemaRefs>
    <ds:schemaRef ds:uri="http://schemas.microsoft.com/sharepoint/v3/contenttype/forms"/>
  </ds:schemaRefs>
</ds:datastoreItem>
</file>

<file path=customXml/itemProps3.xml><?xml version="1.0" encoding="utf-8"?>
<ds:datastoreItem xmlns:ds="http://schemas.openxmlformats.org/officeDocument/2006/customXml" ds:itemID="{ABBA7D32-1078-49EC-A113-43D71288D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323</TotalTime>
  <Words>1365</Words>
  <Application>Microsoft Office PowerPoint</Application>
  <PresentationFormat>Widescreen</PresentationFormat>
  <Paragraphs>189</Paragraphs>
  <Slides>10</Slides>
  <Notes>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vt:i4>
      </vt:variant>
    </vt:vector>
  </HeadingPairs>
  <TitlesOfParts>
    <vt:vector size="28" baseType="lpstr">
      <vt:lpstr>Arial</vt:lpstr>
      <vt:lpstr>Calibri</vt:lpstr>
      <vt:lpstr>Calibri Light</vt:lpstr>
      <vt:lpstr>Consolas</vt:lpstr>
      <vt:lpstr>Segoe</vt:lpstr>
      <vt:lpstr>Segoe </vt:lpstr>
      <vt:lpstr>Segoe Pro Display SemiLight</vt:lpstr>
      <vt:lpstr>Segoe UI</vt:lpstr>
      <vt:lpstr>Segoe UI Light</vt:lpstr>
      <vt:lpstr>Segoe UI Semibold</vt:lpstr>
      <vt:lpstr>Segoe UI Semilight</vt:lpstr>
      <vt:lpstr>Wingdings</vt:lpstr>
      <vt:lpstr>Office Theme</vt:lpstr>
      <vt:lpstr>1_Office Theme</vt:lpstr>
      <vt:lpstr>6-51096_Microsoft_Inspire_Black_Template</vt:lpstr>
      <vt:lpstr>2_Office Theme</vt:lpstr>
      <vt:lpstr>1_Azure 1</vt:lpstr>
      <vt:lpstr>Azure 1</vt:lpstr>
      <vt:lpstr>Microsoft Azure Well-Architected Framework</vt:lpstr>
      <vt:lpstr>Agenda</vt:lpstr>
      <vt:lpstr>Data breaches cost you —and your customers</vt:lpstr>
      <vt:lpstr>Run Well-Architected cloud workloads— to create business value</vt:lpstr>
      <vt:lpstr>Microsoft Azure Well-Architected Framework</vt:lpstr>
      <vt:lpstr>Overcoming workload quality inhibitors</vt:lpstr>
      <vt:lpstr>Best practices to drive workload quality</vt:lpstr>
      <vt:lpstr>PowerPoint Presentation</vt:lpstr>
      <vt:lpstr>Executive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Kashish Babbar</dc:creator>
  <cp:lastModifiedBy>Joseph Barnes</cp:lastModifiedBy>
  <cp:revision>90</cp:revision>
  <dcterms:created xsi:type="dcterms:W3CDTF">2020-03-06T02:07:13Z</dcterms:created>
  <dcterms:modified xsi:type="dcterms:W3CDTF">2021-09-08T13:30:33Z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kababbar@microsoft.com</vt:lpwstr>
  </property>
  <property fmtid="{D5CDD505-2E9C-101B-9397-08002B2CF9AE}" pid="5" name="MSIP_Label_f42aa342-8706-4288-bd11-ebb85995028c_SetDate">
    <vt:lpwstr>2020-03-06T02:08:12.8648026Z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cd9b84a3-3b4a-47fc-b254-511405c02c38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0x01010039A62E282DDA434E979CD3E03185182E</vt:lpwstr>
  </property>
</Properties>
</file>